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136A1E-9969-449B-A7F3-81D2271A0B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30E0E8-69F8-47AA-8044-3B8E8CB0B6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E997A4-6CEF-496E-96FA-A24EFFFC65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EE30BF-95D7-46AD-BBAF-89AB88DF74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BB6C64-5BF0-4255-8F74-D3A2C024E2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66F1DD-607E-4C88-AB17-90613457BD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A362CA-A02E-490B-93F4-78E76D39A6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08B6F76-B1FE-4D1F-A213-2B6F02178C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2C1F34-4CA7-4528-8F9B-E718AA9FD2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pPr>
              <a:defRPr/>
            </a:pPr>
            <a:fld id="{8DE40BE3-BBF8-4FC9-985B-83A380E194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B677AA-975D-46D4-8975-FD4E1B57B2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CC6C27BF-246F-46D3-A89E-6C73A7129A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72;&#1089;&#1090;&#1077;&#1088;-&#1082;&#1083;&#1072;&#1089;&#1089;\&#1050;&#1080;&#1090;&#1072;&#1081;&#1089;&#1082;&#1072;&#1103;%20&#1084;&#1091;&#1079;&#1099;&#1082;&#1072;%20&#1082;%20&#1095;&#1072;&#1081;&#1085;&#1086;&#1081;%20&#1094;&#1077;&#1088;&#1077;&#1084;&#1086;&#1085;&#1080;&#1080;%20%20-%20&#1088;&#1077;&#1083;&#1072;&#1082;&#1089;%20(mp3ostrov.com)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Схема Горнера</a:t>
            </a:r>
          </a:p>
        </p:txBody>
      </p:sp>
      <p:pic>
        <p:nvPicPr>
          <p:cNvPr id="205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914400"/>
            <a:ext cx="6096000" cy="5518150"/>
          </a:xfrm>
          <a:noFill/>
        </p:spPr>
      </p:pic>
      <p:pic>
        <p:nvPicPr>
          <p:cNvPr id="2051" name="Рисунок 5" descr="P(x) = a_0 + a_1 x + a_2 x^2 + a_3 x^3 + \ldots + a_n x^n, \quad a_i \in \mathbb{R}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2206" y="2528504"/>
            <a:ext cx="4329113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6" descr="P(x) = a_0 + x(a_1 + x(a_2 + \cdots x(a_{n-1} + a_n x) \dots)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82863" y="3330575"/>
            <a:ext cx="3978275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Формулы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площадей</a:t>
            </a:r>
          </a:p>
        </p:txBody>
      </p:sp>
      <p:pic>
        <p:nvPicPr>
          <p:cNvPr id="30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0" y="990600"/>
            <a:ext cx="3594100" cy="5570538"/>
          </a:xfrm>
          <a:noFill/>
        </p:spPr>
      </p:pic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990600"/>
            <a:ext cx="3662363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Формула Пика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(для нахождения площаде</a:t>
            </a:r>
            <a:r>
              <a:rPr lang="ru-RU" dirty="0" smtClean="0">
                <a:solidFill>
                  <a:srgbClr val="FF0000"/>
                </a:solidFill>
              </a:rPr>
              <a:t>й)</a:t>
            </a:r>
          </a:p>
        </p:txBody>
      </p:sp>
      <p:pic>
        <p:nvPicPr>
          <p:cNvPr id="40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8758" y="1635652"/>
            <a:ext cx="8119441" cy="468894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23007"/>
            <a:ext cx="2133600" cy="6811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0"/>
            <a:ext cx="830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4926330"/>
            <a:ext cx="2971800" cy="193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Китайская музыка к чайной церемонии  - релакс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2192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Умножение «палочками»</a:t>
            </a:r>
            <a:br>
              <a:rPr lang="ru-RU" dirty="0" smtClean="0"/>
            </a:br>
            <a:r>
              <a:rPr lang="ru-RU" dirty="0" smtClean="0"/>
              <a:t>21х34=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4525963"/>
          </a:xfrm>
        </p:spPr>
        <p:txBody>
          <a:bodyPr/>
          <a:lstStyle/>
          <a:p>
            <a:r>
              <a:rPr lang="ru-RU" dirty="0" smtClean="0"/>
              <a:t>Шаг 1: карандаш, лист бумаги</a:t>
            </a:r>
          </a:p>
          <a:p>
            <a:r>
              <a:rPr lang="ru-RU" dirty="0" smtClean="0"/>
              <a:t>Шаг 2: </a:t>
            </a:r>
          </a:p>
          <a:p>
            <a:endParaRPr lang="ru-RU" dirty="0" smtClean="0"/>
          </a:p>
          <a:p>
            <a:pPr>
              <a:buFontTx/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FontTx/>
              <a:buNone/>
            </a:pPr>
            <a:r>
              <a:rPr lang="ru-RU" dirty="0" smtClean="0"/>
              <a:t> </a:t>
            </a:r>
          </a:p>
        </p:txBody>
      </p:sp>
      <p:cxnSp>
        <p:nvCxnSpPr>
          <p:cNvPr id="7" name="Прямая соединительная линия 6"/>
          <p:cNvCxnSpPr>
            <a:cxnSpLocks noChangeShapeType="1"/>
          </p:cNvCxnSpPr>
          <p:nvPr/>
        </p:nvCxnSpPr>
        <p:spPr bwMode="auto">
          <a:xfrm>
            <a:off x="2667000" y="2514600"/>
            <a:ext cx="3429000" cy="76200"/>
          </a:xfrm>
          <a:prstGeom prst="line">
            <a:avLst/>
          </a:prstGeom>
          <a:noFill/>
          <a:ln w="317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2667000" y="3048000"/>
            <a:ext cx="3429000" cy="1588"/>
          </a:xfrm>
          <a:prstGeom prst="line">
            <a:avLst/>
          </a:prstGeom>
          <a:noFill/>
          <a:ln w="317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>
            <a:off x="2743200" y="4800600"/>
            <a:ext cx="3276600" cy="1588"/>
          </a:xfrm>
          <a:prstGeom prst="line">
            <a:avLst/>
          </a:prstGeom>
          <a:noFill/>
          <a:ln w="317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3" name="Прямая соединительная линия 22"/>
          <p:cNvCxnSpPr>
            <a:cxnSpLocks noChangeShapeType="1"/>
          </p:cNvCxnSpPr>
          <p:nvPr/>
        </p:nvCxnSpPr>
        <p:spPr bwMode="auto">
          <a:xfrm rot="5400000" flipH="1" flipV="1">
            <a:off x="1410494" y="3847306"/>
            <a:ext cx="3124200" cy="1588"/>
          </a:xfrm>
          <a:prstGeom prst="line">
            <a:avLst/>
          </a:prstGeom>
          <a:noFill/>
          <a:ln w="3175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25" name="Прямая соединительная линия 24"/>
          <p:cNvCxnSpPr>
            <a:cxnSpLocks noChangeShapeType="1"/>
          </p:cNvCxnSpPr>
          <p:nvPr/>
        </p:nvCxnSpPr>
        <p:spPr bwMode="auto">
          <a:xfrm rot="5400000" flipH="1" flipV="1">
            <a:off x="1829594" y="3809206"/>
            <a:ext cx="3048000" cy="1588"/>
          </a:xfrm>
          <a:prstGeom prst="line">
            <a:avLst/>
          </a:prstGeom>
          <a:noFill/>
          <a:ln w="3175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28" name="Прямая соединительная линия 27"/>
          <p:cNvCxnSpPr>
            <a:cxnSpLocks noChangeShapeType="1"/>
          </p:cNvCxnSpPr>
          <p:nvPr/>
        </p:nvCxnSpPr>
        <p:spPr bwMode="auto">
          <a:xfrm rot="5400000" flipH="1" flipV="1">
            <a:off x="2096294" y="3847306"/>
            <a:ext cx="3124200" cy="1588"/>
          </a:xfrm>
          <a:prstGeom prst="line">
            <a:avLst/>
          </a:prstGeom>
          <a:noFill/>
          <a:ln w="3175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 rot="5400000" flipH="1" flipV="1">
            <a:off x="3353594" y="3809206"/>
            <a:ext cx="3200400" cy="1588"/>
          </a:xfrm>
          <a:prstGeom prst="line">
            <a:avLst/>
          </a:prstGeom>
          <a:noFill/>
          <a:ln w="3175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32" name="Прямая соединительная линия 31"/>
          <p:cNvCxnSpPr>
            <a:cxnSpLocks noChangeShapeType="1"/>
          </p:cNvCxnSpPr>
          <p:nvPr/>
        </p:nvCxnSpPr>
        <p:spPr bwMode="auto">
          <a:xfrm rot="5400000" flipH="1" flipV="1">
            <a:off x="3620294" y="3771106"/>
            <a:ext cx="3124200" cy="1588"/>
          </a:xfrm>
          <a:prstGeom prst="line">
            <a:avLst/>
          </a:prstGeom>
          <a:noFill/>
          <a:ln w="3175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34" name="Прямая соединительная линия 33"/>
          <p:cNvCxnSpPr>
            <a:cxnSpLocks noChangeShapeType="1"/>
          </p:cNvCxnSpPr>
          <p:nvPr/>
        </p:nvCxnSpPr>
        <p:spPr bwMode="auto">
          <a:xfrm rot="5400000" flipH="1" flipV="1">
            <a:off x="3925094" y="3771106"/>
            <a:ext cx="3124200" cy="1588"/>
          </a:xfrm>
          <a:prstGeom prst="line">
            <a:avLst/>
          </a:prstGeom>
          <a:noFill/>
          <a:ln w="31750" algn="ctr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36" name="Прямая соединительная линия 35"/>
          <p:cNvCxnSpPr>
            <a:cxnSpLocks noChangeShapeType="1"/>
          </p:cNvCxnSpPr>
          <p:nvPr/>
        </p:nvCxnSpPr>
        <p:spPr bwMode="auto">
          <a:xfrm rot="5400000" flipH="1" flipV="1">
            <a:off x="4115594" y="3809206"/>
            <a:ext cx="3200400" cy="1588"/>
          </a:xfrm>
          <a:prstGeom prst="line">
            <a:avLst/>
          </a:prstGeom>
          <a:noFill/>
          <a:ln w="31750" algn="ctr">
            <a:solidFill>
              <a:srgbClr val="00B050"/>
            </a:solidFill>
            <a:round/>
            <a:headEnd/>
            <a:tailEnd/>
          </a:ln>
        </p:spPr>
      </p:cxnSp>
      <p:sp>
        <p:nvSpPr>
          <p:cNvPr id="38" name="Овал 37"/>
          <p:cNvSpPr>
            <a:spLocks noChangeArrowheads="1"/>
          </p:cNvSpPr>
          <p:nvPr/>
        </p:nvSpPr>
        <p:spPr bwMode="auto">
          <a:xfrm>
            <a:off x="2819400" y="24384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39" name="Овал 38"/>
          <p:cNvSpPr>
            <a:spLocks noChangeArrowheads="1"/>
          </p:cNvSpPr>
          <p:nvPr/>
        </p:nvSpPr>
        <p:spPr bwMode="auto">
          <a:xfrm>
            <a:off x="3200400" y="24384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41" name="Овал 40"/>
          <p:cNvSpPr>
            <a:spLocks noChangeArrowheads="1"/>
          </p:cNvSpPr>
          <p:nvPr/>
        </p:nvSpPr>
        <p:spPr bwMode="auto">
          <a:xfrm>
            <a:off x="3505200" y="24384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42" name="Овал 41"/>
          <p:cNvSpPr>
            <a:spLocks noChangeArrowheads="1"/>
          </p:cNvSpPr>
          <p:nvPr/>
        </p:nvSpPr>
        <p:spPr bwMode="auto">
          <a:xfrm>
            <a:off x="2819400" y="29718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43" name="Овал 42"/>
          <p:cNvSpPr>
            <a:spLocks noChangeArrowheads="1"/>
          </p:cNvSpPr>
          <p:nvPr/>
        </p:nvSpPr>
        <p:spPr bwMode="auto">
          <a:xfrm>
            <a:off x="3200400" y="29718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44" name="Овал 43"/>
          <p:cNvSpPr>
            <a:spLocks noChangeArrowheads="1"/>
          </p:cNvSpPr>
          <p:nvPr/>
        </p:nvSpPr>
        <p:spPr bwMode="auto">
          <a:xfrm>
            <a:off x="3505200" y="29718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133600" y="22098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</a:p>
        </p:txBody>
      </p:sp>
      <p:sp>
        <p:nvSpPr>
          <p:cNvPr id="50" name="Овал 49"/>
          <p:cNvSpPr>
            <a:spLocks noChangeArrowheads="1"/>
          </p:cNvSpPr>
          <p:nvPr/>
        </p:nvSpPr>
        <p:spPr bwMode="auto">
          <a:xfrm>
            <a:off x="4800600" y="47244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51" name="Овал 50"/>
          <p:cNvSpPr>
            <a:spLocks noChangeArrowheads="1"/>
          </p:cNvSpPr>
          <p:nvPr/>
        </p:nvSpPr>
        <p:spPr bwMode="auto">
          <a:xfrm>
            <a:off x="5105400" y="47244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52" name="Овал 51"/>
          <p:cNvSpPr>
            <a:spLocks noChangeArrowheads="1"/>
          </p:cNvSpPr>
          <p:nvPr/>
        </p:nvSpPr>
        <p:spPr bwMode="auto">
          <a:xfrm>
            <a:off x="5334000" y="47244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53" name="Овал 52"/>
          <p:cNvSpPr>
            <a:spLocks noChangeArrowheads="1"/>
          </p:cNvSpPr>
          <p:nvPr/>
        </p:nvSpPr>
        <p:spPr bwMode="auto">
          <a:xfrm>
            <a:off x="5638800" y="47244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6019800" y="47244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56" name="Овал 55"/>
          <p:cNvSpPr>
            <a:spLocks noChangeArrowheads="1"/>
          </p:cNvSpPr>
          <p:nvPr/>
        </p:nvSpPr>
        <p:spPr bwMode="auto">
          <a:xfrm rot="2490158">
            <a:off x="3522663" y="1670050"/>
            <a:ext cx="1639887" cy="4538663"/>
          </a:xfrm>
          <a:prstGeom prst="ellipse">
            <a:avLst/>
          </a:prstGeom>
          <a:noFill/>
          <a:ln w="25400" algn="ctr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57" name="Овал 56"/>
          <p:cNvSpPr>
            <a:spLocks noChangeArrowheads="1"/>
          </p:cNvSpPr>
          <p:nvPr/>
        </p:nvSpPr>
        <p:spPr bwMode="auto">
          <a:xfrm>
            <a:off x="4800600" y="25146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58" name="Овал 57"/>
          <p:cNvSpPr>
            <a:spLocks noChangeArrowheads="1"/>
          </p:cNvSpPr>
          <p:nvPr/>
        </p:nvSpPr>
        <p:spPr bwMode="auto">
          <a:xfrm>
            <a:off x="5029200" y="25146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59" name="Овал 58"/>
          <p:cNvSpPr>
            <a:spLocks noChangeArrowheads="1"/>
          </p:cNvSpPr>
          <p:nvPr/>
        </p:nvSpPr>
        <p:spPr bwMode="auto">
          <a:xfrm>
            <a:off x="5334000" y="25146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60" name="Овал 59"/>
          <p:cNvSpPr>
            <a:spLocks noChangeArrowheads="1"/>
          </p:cNvSpPr>
          <p:nvPr/>
        </p:nvSpPr>
        <p:spPr bwMode="auto">
          <a:xfrm>
            <a:off x="5562600" y="25146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61" name="Овал 60"/>
          <p:cNvSpPr>
            <a:spLocks noChangeArrowheads="1"/>
          </p:cNvSpPr>
          <p:nvPr/>
        </p:nvSpPr>
        <p:spPr bwMode="auto">
          <a:xfrm>
            <a:off x="4800600" y="29718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62" name="Овал 61"/>
          <p:cNvSpPr>
            <a:spLocks noChangeArrowheads="1"/>
          </p:cNvSpPr>
          <p:nvPr/>
        </p:nvSpPr>
        <p:spPr bwMode="auto">
          <a:xfrm>
            <a:off x="5029200" y="29718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63" name="Овал 62"/>
          <p:cNvSpPr>
            <a:spLocks noChangeArrowheads="1"/>
          </p:cNvSpPr>
          <p:nvPr/>
        </p:nvSpPr>
        <p:spPr bwMode="auto">
          <a:xfrm>
            <a:off x="5334000" y="29718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64" name="Овал 63"/>
          <p:cNvSpPr>
            <a:spLocks noChangeArrowheads="1"/>
          </p:cNvSpPr>
          <p:nvPr/>
        </p:nvSpPr>
        <p:spPr bwMode="auto">
          <a:xfrm>
            <a:off x="5562600" y="29718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66" name="Овал 65"/>
          <p:cNvSpPr>
            <a:spLocks noChangeArrowheads="1"/>
          </p:cNvSpPr>
          <p:nvPr/>
        </p:nvSpPr>
        <p:spPr bwMode="auto">
          <a:xfrm>
            <a:off x="2895600" y="47244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67" name="Овал 66"/>
          <p:cNvSpPr>
            <a:spLocks noChangeArrowheads="1"/>
          </p:cNvSpPr>
          <p:nvPr/>
        </p:nvSpPr>
        <p:spPr bwMode="auto">
          <a:xfrm>
            <a:off x="3200400" y="47244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68" name="Овал 67"/>
          <p:cNvSpPr>
            <a:spLocks noChangeArrowheads="1"/>
          </p:cNvSpPr>
          <p:nvPr/>
        </p:nvSpPr>
        <p:spPr bwMode="auto">
          <a:xfrm>
            <a:off x="3581400" y="4724400"/>
            <a:ext cx="228600" cy="1524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1676400" y="5181600"/>
            <a:ext cx="92871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11</a:t>
            </a:r>
          </a:p>
        </p:txBody>
      </p:sp>
      <p:cxnSp>
        <p:nvCxnSpPr>
          <p:cNvPr id="5159" name="Прямая соединительная линия 70"/>
          <p:cNvCxnSpPr>
            <a:cxnSpLocks noChangeShapeType="1"/>
          </p:cNvCxnSpPr>
          <p:nvPr/>
        </p:nvCxnSpPr>
        <p:spPr bwMode="auto">
          <a:xfrm>
            <a:off x="1752600" y="6096000"/>
            <a:ext cx="381000" cy="1588"/>
          </a:xfrm>
          <a:prstGeom prst="line">
            <a:avLst/>
          </a:prstGeom>
          <a:noFill/>
          <a:ln w="8255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73" name="Прямая со стрелкой 72"/>
          <p:cNvCxnSpPr>
            <a:cxnSpLocks noChangeShapeType="1"/>
          </p:cNvCxnSpPr>
          <p:nvPr/>
        </p:nvCxnSpPr>
        <p:spPr bwMode="auto">
          <a:xfrm rot="5400000" flipH="1" flipV="1">
            <a:off x="914400" y="3962400"/>
            <a:ext cx="2362200" cy="381000"/>
          </a:xfrm>
          <a:prstGeom prst="straightConnector1">
            <a:avLst/>
          </a:prstGeom>
          <a:noFill/>
          <a:ln w="8890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4" name="Прямоугольник 73"/>
          <p:cNvSpPr/>
          <p:nvPr/>
        </p:nvSpPr>
        <p:spPr>
          <a:xfrm>
            <a:off x="7010400" y="5181600"/>
            <a:ext cx="17526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50" grpId="0" animBg="1"/>
      <p:bldP spid="51" grpId="0" animBg="1"/>
      <p:bldP spid="52" grpId="0" animBg="1"/>
      <p:bldP spid="53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67" grpId="0" animBg="1"/>
      <p:bldP spid="6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>Умножение «прямоугольником»</a:t>
            </a:r>
            <a:br>
              <a:rPr lang="ru-RU" sz="4000" smtClean="0"/>
            </a:br>
            <a:r>
              <a:rPr lang="ru-RU" sz="4000" smtClean="0"/>
              <a:t>654х44=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95400" y="2057400"/>
            <a:ext cx="5792788" cy="3505200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2057400" y="1295400"/>
            <a:ext cx="575799" cy="92333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33800" y="1371600"/>
            <a:ext cx="575799" cy="92333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86400" y="1371600"/>
            <a:ext cx="575799" cy="92333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58000" y="2514600"/>
            <a:ext cx="575799" cy="923330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38400" y="27432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76400" y="24384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90800" y="38862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58000" y="3733800"/>
            <a:ext cx="575799" cy="923330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676400" y="35814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00400" y="23622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200400" y="35814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191000" y="27432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267200" y="38862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29200" y="23622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105400" y="35814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943600" y="27432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096000" y="38862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38200" y="2514600"/>
            <a:ext cx="575799" cy="92333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62000" y="3810000"/>
            <a:ext cx="575799" cy="92333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905000" y="4953000"/>
            <a:ext cx="575799" cy="92333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657600" y="5029200"/>
            <a:ext cx="575799" cy="92333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62600" y="4953000"/>
            <a:ext cx="609600" cy="92333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705600" y="5638800"/>
            <a:ext cx="214033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28776</a:t>
            </a:r>
          </a:p>
        </p:txBody>
      </p:sp>
      <p:cxnSp>
        <p:nvCxnSpPr>
          <p:cNvPr id="31" name="Прямая со стрелкой 30"/>
          <p:cNvCxnSpPr>
            <a:cxnSpLocks noChangeShapeType="1"/>
            <a:stCxn id="10" idx="1"/>
          </p:cNvCxnSpPr>
          <p:nvPr/>
        </p:nvCxnSpPr>
        <p:spPr bwMode="auto">
          <a:xfrm rot="10800000" flipV="1">
            <a:off x="1295400" y="2900363"/>
            <a:ext cx="381000" cy="376237"/>
          </a:xfrm>
          <a:prstGeom prst="straightConnector1">
            <a:avLst/>
          </a:prstGeom>
          <a:noFill/>
          <a:ln w="7620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32" name="Прямая со стрелкой 31"/>
          <p:cNvCxnSpPr>
            <a:cxnSpLocks noChangeShapeType="1"/>
          </p:cNvCxnSpPr>
          <p:nvPr/>
        </p:nvCxnSpPr>
        <p:spPr bwMode="auto">
          <a:xfrm rot="10800000" flipV="1">
            <a:off x="1143000" y="2971800"/>
            <a:ext cx="2667000" cy="2057400"/>
          </a:xfrm>
          <a:prstGeom prst="straightConnector1">
            <a:avLst/>
          </a:prstGeom>
          <a:noFill/>
          <a:ln w="7620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35" name="Прямая со стрелкой 34"/>
          <p:cNvCxnSpPr>
            <a:cxnSpLocks noChangeShapeType="1"/>
          </p:cNvCxnSpPr>
          <p:nvPr/>
        </p:nvCxnSpPr>
        <p:spPr bwMode="auto">
          <a:xfrm rot="10800000" flipV="1">
            <a:off x="2438400" y="2971800"/>
            <a:ext cx="3048000" cy="2209800"/>
          </a:xfrm>
          <a:prstGeom prst="straightConnector1">
            <a:avLst/>
          </a:prstGeom>
          <a:noFill/>
          <a:ln w="7620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37" name="Прямая со стрелкой 36"/>
          <p:cNvCxnSpPr>
            <a:cxnSpLocks noChangeShapeType="1"/>
          </p:cNvCxnSpPr>
          <p:nvPr/>
        </p:nvCxnSpPr>
        <p:spPr bwMode="auto">
          <a:xfrm rot="10800000" flipV="1">
            <a:off x="4343400" y="3276600"/>
            <a:ext cx="2362200" cy="1828800"/>
          </a:xfrm>
          <a:prstGeom prst="straightConnector1">
            <a:avLst/>
          </a:prstGeom>
          <a:noFill/>
          <a:ln w="76200" algn="ctr">
            <a:solidFill>
              <a:srgbClr val="00B050"/>
            </a:solidFill>
            <a:round/>
            <a:headEnd/>
            <a:tailEnd type="arrow" w="med" len="med"/>
          </a:ln>
        </p:spPr>
      </p:cxnSp>
      <p:cxnSp>
        <p:nvCxnSpPr>
          <p:cNvPr id="39" name="Прямая со стрелкой 38"/>
          <p:cNvCxnSpPr>
            <a:cxnSpLocks noChangeShapeType="1"/>
          </p:cNvCxnSpPr>
          <p:nvPr/>
        </p:nvCxnSpPr>
        <p:spPr bwMode="auto">
          <a:xfrm rot="10800000" flipV="1">
            <a:off x="5867400" y="4724400"/>
            <a:ext cx="533400" cy="381000"/>
          </a:xfrm>
          <a:prstGeom prst="straightConnector1">
            <a:avLst/>
          </a:prstGeom>
          <a:noFill/>
          <a:ln w="76200" algn="ctr">
            <a:solidFill>
              <a:srgbClr val="00B05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счет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 х 13 = </a:t>
            </a:r>
            <a:endParaRPr lang="ru-RU" sz="6000" b="1" u="sng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24600" y="1676400"/>
            <a:ext cx="1358065" cy="92333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156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75135" y="2967335"/>
            <a:ext cx="9669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95600" y="2971800"/>
            <a:ext cx="2242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 13 =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6" name="Прямая со стрелкой 25"/>
          <p:cNvCxnSpPr/>
          <p:nvPr/>
        </p:nvCxnSpPr>
        <p:spPr bwMode="auto">
          <a:xfrm rot="10800000">
            <a:off x="2362200" y="2895600"/>
            <a:ext cx="1905000" cy="1588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 bwMode="auto">
          <a:xfrm>
            <a:off x="2133600" y="3810000"/>
            <a:ext cx="609600" cy="1588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Прямая соединительная линия 29"/>
          <p:cNvCxnSpPr>
            <a:stCxn id="11" idx="2"/>
          </p:cNvCxnSpPr>
          <p:nvPr/>
        </p:nvCxnSpPr>
        <p:spPr bwMode="auto">
          <a:xfrm rot="5400000" flipH="1" flipV="1">
            <a:off x="4214659" y="3690190"/>
            <a:ext cx="7342" cy="402538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Прямоугольник 32"/>
          <p:cNvSpPr/>
          <p:nvPr/>
        </p:nvSpPr>
        <p:spPr>
          <a:xfrm>
            <a:off x="4343400" y="2438400"/>
            <a:ext cx="65434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(+)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334000" y="3048000"/>
            <a:ext cx="9669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 bwMode="auto">
          <a:xfrm>
            <a:off x="6324600" y="3733800"/>
            <a:ext cx="381000" cy="1588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Прямая со стрелкой 42"/>
          <p:cNvCxnSpPr/>
          <p:nvPr/>
        </p:nvCxnSpPr>
        <p:spPr bwMode="auto">
          <a:xfrm rot="10800000">
            <a:off x="2590800" y="4343400"/>
            <a:ext cx="1600200" cy="158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6" name="Прямая соединительная линия 45"/>
          <p:cNvCxnSpPr/>
          <p:nvPr/>
        </p:nvCxnSpPr>
        <p:spPr bwMode="auto">
          <a:xfrm>
            <a:off x="4038600" y="4038600"/>
            <a:ext cx="304800" cy="1588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Прямая соединительная линия 46"/>
          <p:cNvCxnSpPr/>
          <p:nvPr/>
        </p:nvCxnSpPr>
        <p:spPr bwMode="auto">
          <a:xfrm>
            <a:off x="2438400" y="4038600"/>
            <a:ext cx="304800" cy="1588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Прямоугольник 47"/>
          <p:cNvSpPr/>
          <p:nvPr/>
        </p:nvSpPr>
        <p:spPr>
          <a:xfrm>
            <a:off x="4419600" y="4114800"/>
            <a:ext cx="6639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(х)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248400" y="2895600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9" grpId="0" animBg="1"/>
      <p:bldP spid="10" grpId="0"/>
      <p:bldP spid="11" grpId="0"/>
      <p:bldP spid="33" grpId="0"/>
      <p:bldP spid="37" grpId="0"/>
      <p:bldP spid="4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>
              <a:buNone/>
            </a:pPr>
            <a:r>
              <a:rPr lang="ru-RU" sz="7200" dirty="0" smtClean="0">
                <a:solidFill>
                  <a:srgbClr val="00B050"/>
                </a:solidFill>
              </a:rPr>
              <a:t>13 х 13 = </a:t>
            </a:r>
          </a:p>
          <a:p>
            <a:pPr>
              <a:buNone/>
            </a:pPr>
            <a:r>
              <a:rPr lang="ru-RU" sz="7200" dirty="0" smtClean="0">
                <a:solidFill>
                  <a:srgbClr val="00B050"/>
                </a:solidFill>
              </a:rPr>
              <a:t>16 х 12 =</a:t>
            </a:r>
          </a:p>
          <a:p>
            <a:pPr>
              <a:buNone/>
            </a:pPr>
            <a:endParaRPr lang="ru-RU" sz="36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7200" dirty="0" smtClean="0">
                <a:solidFill>
                  <a:srgbClr val="00B050"/>
                </a:solidFill>
              </a:rPr>
              <a:t>18 х 14 =</a:t>
            </a:r>
            <a:endParaRPr lang="ru-RU" sz="7200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95800" y="914400"/>
            <a:ext cx="1358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16</a:t>
            </a:r>
            <a:r>
              <a:rPr lang="ru-RU" sz="5400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ru-RU" sz="5400" b="1" u="sng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9600" y="2209800"/>
            <a:ext cx="13580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</a:t>
            </a:r>
            <a:r>
              <a:rPr lang="ru-RU" sz="5400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u="sng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76801" y="1752600"/>
            <a:ext cx="381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72200" y="2209800"/>
            <a:ext cx="1967206" cy="92333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 192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19600" y="4038600"/>
            <a:ext cx="1358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22</a:t>
            </a:r>
            <a:r>
              <a:rPr lang="ru-RU" sz="5400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u="sng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76800" y="3429000"/>
            <a:ext cx="457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43600" y="4038600"/>
            <a:ext cx="1967206" cy="92333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 252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7" grpId="0" animBg="1"/>
      <p:bldP spid="8" grpId="0"/>
      <p:bldP spid="8" grpId="1"/>
      <p:bldP spid="9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981200" y="2362200"/>
            <a:ext cx="4842680" cy="3438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371600" y="762000"/>
            <a:ext cx="4953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СПАСИБО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231</TotalTime>
  <Words>87</Words>
  <Application>Microsoft Office PowerPoint</Application>
  <PresentationFormat>Экран (4:3)</PresentationFormat>
  <Paragraphs>60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Техническая</vt:lpstr>
      <vt:lpstr>Схема Горнера</vt:lpstr>
      <vt:lpstr>Формулы площадей</vt:lpstr>
      <vt:lpstr>Формула Пика  (для нахождения площадей)</vt:lpstr>
      <vt:lpstr>Презентация PowerPoint</vt:lpstr>
      <vt:lpstr>Умножение «палочками» 21х34=</vt:lpstr>
      <vt:lpstr> Умножение «прямоугольником» 654х44= </vt:lpstr>
      <vt:lpstr>Устный счет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админ</cp:lastModifiedBy>
  <cp:revision>25</cp:revision>
  <cp:lastPrinted>1601-01-01T00:00:00Z</cp:lastPrinted>
  <dcterms:created xsi:type="dcterms:W3CDTF">1601-01-01T00:00:00Z</dcterms:created>
  <dcterms:modified xsi:type="dcterms:W3CDTF">2012-01-18T06:36:54Z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