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6E05"/>
    <a:srgbClr val="F57B1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G:\&#1088;&#1086;&#1076;%20&#1089;&#1086;&#1073;&#1088;%20&#1080;&#1085;&#1090;&#1077;&#1088;&#1085;&#1077;&#1090;\0000a56a-6b69cdb6\&#1056;&#1086;&#1076;&#1080;&#1090;&#1077;&#1083;&#1100;&#1089;&#1082;&#1086;&#1077;%20&#1089;&#1086;&#1073;&#1088;&#1072;&#1085;&#1080;&#1077;&#171;&#1041;&#1077;&#1079;&#1086;&#1087;&#1072;&#1089;&#1085;&#1086;&#1089;&#1090;&#1100;%20&#1088;&#1077;&#1073;&#1105;&#1085;&#1082;&#1072;%20&#1074;%20&#1089;&#1077;&#1090;&#1080;%20&#1048;&#1085;&#1090;&#1077;&#1088;&#1085;&#1077;&#1090;,%20&#1087;&#1088;&#1086;&#1092;&#1080;&#1083;&#1072;&#1082;&#1090;&#1080;&#1082;&#1072;%20&#1048;&#1085;&#1090;&#1077;&#1088;&#1085;&#1077;&#1090;-&#1079;&#1072;&#1074;&#1080;&#1089;&#1080;&#1084;&#1086;&#1089;&#1090;&#1080;&#187;\&#1048;&#1085;&#1090;&#1077;&#1088;&#1085;&#1077;&#1090;-&#1079;&#1072;&#1074;&#1080;&#1089;&#1080;&#1084;&#1086;&#1089;&#1090;&#1100;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980728"/>
            <a:ext cx="85689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Профилактика интернет - зависимости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365104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 – психолог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Сусорова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И.А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7864" y="609329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6" name="Объект 2"/>
          <p:cNvSpPr>
            <a:spLocks noGrp="1"/>
          </p:cNvSpPr>
          <p:nvPr>
            <p:ph sz="quarter" idx="4294967295"/>
          </p:nvPr>
        </p:nvSpPr>
        <p:spPr>
          <a:xfrm>
            <a:off x="467544" y="476672"/>
            <a:ext cx="8496944" cy="604867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45720" indent="0" algn="ctr">
              <a:buNone/>
            </a:pPr>
            <a:r>
              <a:rPr lang="ru-RU" sz="2800" b="1" u="sng" dirty="0" smtClean="0">
                <a:solidFill>
                  <a:schemeClr val="accent6"/>
                </a:solidFill>
                <a:latin typeface="Arial" pitchFamily="34" charset="0"/>
                <a:ea typeface="Times New Roman"/>
                <a:cs typeface="Arial" pitchFamily="34" charset="0"/>
              </a:rPr>
              <a:t>15 признаков Интернет -зависимости: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 smtClean="0">
                <a:latin typeface="Arial" pitchFamily="34" charset="0"/>
                <a:ea typeface="Times New Roman"/>
                <a:cs typeface="Arial" pitchFamily="34" charset="0"/>
              </a:rPr>
              <a:t>8</a:t>
            </a: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. Ваш ребёнок формирует новые отношения с людьми, встреченными в он-</a:t>
            </a:r>
            <a:r>
              <a:rPr lang="ru-RU" sz="2600" dirty="0" err="1">
                <a:latin typeface="Arial" pitchFamily="34" charset="0"/>
                <a:ea typeface="Times New Roman"/>
                <a:cs typeface="Arial" pitchFamily="34" charset="0"/>
              </a:rPr>
              <a:t>лайне</a:t>
            </a: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9. Он или она проверяет свою электронную почту несколько раз в день.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10. Он или она пренебрегают отношениями, достижениями, или образованием из-за Интернета.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11. Ребёнок не соблюдает установленных вами сроков на использование Интернета.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12. Они часто едят перед компьютером.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13. У ребёнка проявляются симптомы ломки, включая: 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-беспокойство; 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-неугомонность; 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- дрожащие руки после продолжительного неиспользования Интернета.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14. Ребёнок постоянно думает об Интернете.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600" dirty="0">
                <a:latin typeface="Arial" pitchFamily="34" charset="0"/>
                <a:ea typeface="Times New Roman"/>
                <a:cs typeface="Arial" pitchFamily="34" charset="0"/>
              </a:rPr>
              <a:t>15. Они перестают отличать виртуальный мир от реального.</a:t>
            </a:r>
          </a:p>
          <a:p>
            <a:pPr marL="4572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45624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Признаки компьютерной зависимости у детей: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5688632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Ребенок теряет интерес к другим занятиям.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Все свое свободное время ребёнок стремится провести за компьютером или ТВ.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Общение с другими детьми начинает сводиться только к компьютерным играм.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Происходит постепенная утрата контакта с родителями.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Ребенок все меньше стремится к общению с другими, общение становиться поверхностным.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Формально отвечает на вопросы, избегает доверительных разговоров.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Ребенок начинает обманывать, стремится любыми способами заполучить желаемое,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 любые ограничения, связанные с компьютером, ТВ, планшетом или телефоном реагирует нервно, сильно переживает, злится , грубит, может плакать.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Ребёнок уже с утра начинает просить мультики или компьютер.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Ребёнок приходит со школы и первым делом садиться под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или включает компьютер.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Причины компьютерной зависимости: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Отсутствие или недостаток общения и тёплых эмоциональных отношений в семье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Отсутствие у ребёнка серьезных увлечений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Неумение ребёнка налаживать желательные контакты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Общая неудачливость ребёнка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Склонность подростков к быстрому «впитыванию» всего нового, интересного.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Желание ребенка быть «как все» его сверстники</a:t>
            </a:r>
          </a:p>
        </p:txBody>
      </p:sp>
      <p:pic>
        <p:nvPicPr>
          <p:cNvPr id="7" name="Picture 4" descr="ANd9GcQ-Ohzv_RYNlGMz5aigSSH4Qx3OpI8Y18iO1ctqZLmtrwGnOZ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5157192"/>
            <a:ext cx="2160240" cy="1549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Нормы времени, которое можно сидеть за ПК: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5 лет                                          15-20 минут в день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6 лет                                          25-30 минут в день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7-9 лет                                              1 час в день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10-12 лет                               1 час 20 минут в день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13-14 лет                               1 час 40 минут в день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15-16 лет                                         2 часа в день</a:t>
            </a:r>
          </a:p>
          <a:p>
            <a:endParaRPr lang="ru-RU" dirty="0"/>
          </a:p>
        </p:txBody>
      </p:sp>
      <p:pic>
        <p:nvPicPr>
          <p:cNvPr id="5" name="Содержимое 3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55776" y="4365104"/>
            <a:ext cx="3266472" cy="2171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itchFamily="18" charset="0"/>
              </a:rPr>
              <a:t>Результаты: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256584"/>
          </a:xfrm>
        </p:spPr>
        <p:txBody>
          <a:bodyPr>
            <a:normAutofit fontScale="62500" lnSpcReduction="20000"/>
          </a:bodyPr>
          <a:lstStyle/>
          <a:p>
            <a:r>
              <a:rPr lang="ru-RU" sz="5800" b="1" dirty="0" smtClean="0"/>
              <a:t>10-20 баллов</a:t>
            </a:r>
            <a:r>
              <a:rPr lang="ru-RU" sz="5800" dirty="0" smtClean="0"/>
              <a:t>. </a:t>
            </a:r>
            <a:r>
              <a:rPr lang="ru-RU" dirty="0" smtClean="0"/>
              <a:t>Пока все очень неплохо и для волнений нет оснований: ваш ребенок обычный средний пользователь Интернета. Если он подолгу находится во Всемирной паутине, то это вызвано в основном учебной деятельностью. Постарайтесь не очень давить на подростка и не настаивайте на сокращении времени, которое он проводит в Интернете.</a:t>
            </a:r>
          </a:p>
          <a:p>
            <a:r>
              <a:rPr lang="ru-RU" sz="5800" b="1" dirty="0" smtClean="0"/>
              <a:t>21-35 баллов.</a:t>
            </a:r>
            <a:r>
              <a:rPr lang="ru-RU" sz="5800" dirty="0" smtClean="0"/>
              <a:t> </a:t>
            </a:r>
            <a:r>
              <a:rPr lang="ru-RU" dirty="0" smtClean="0"/>
              <a:t>Следует подумать о том, как уберечь вашего ребенка от проблем, связанных с Интернетом. Попробуйте убедить подростка, что нездоровый интерес к Интернету искусственно подогревается теми, кто на этом зарабатывает, а ему необходимо готовиться к будущей профессиональной деятельности.</a:t>
            </a:r>
          </a:p>
          <a:p>
            <a:r>
              <a:rPr lang="ru-RU" sz="5800" b="1" dirty="0" smtClean="0"/>
              <a:t>36-50 баллов</a:t>
            </a:r>
            <a:r>
              <a:rPr lang="ru-RU" sz="5800" dirty="0" smtClean="0"/>
              <a:t>. </a:t>
            </a:r>
            <a:r>
              <a:rPr lang="ru-RU" dirty="0" smtClean="0"/>
              <a:t>Следует бить во все колокола и использовать радикальные меры. У подростка уже сформировалась зависимость. Если он не осознает этого, не давайте ему денег на оплату подклю­чений или совсем избавьтесь от компьютера. Попробуйте увлечь его чем-то другим. Если не получается, нужно обратиться к психотерапевту.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диагностики 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Красноватрасской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школе: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Начальная школа: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Приняло участие – 18 человек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Интернет оказывает серьезное влияние – 22% (4 человека)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интернет-зависимости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5% (1 человек)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Среднее звено: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Приняло участие – 52 человека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Интернет оказывает серьезное влияние – 19% (10 человек)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интернет-зависимости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4% (2 человека)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уберечь ребенка от зависимости? 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00688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же побудило ребенка уйти «в компьютер»?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критиковать ребёнка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вникнуть в суть игры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ограничить доступ к играм и фильмам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ограничить время за компьютером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компьютера должен быть в вашем поле зрения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покупать отдельный компьютер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предлагать альтернативу компьютеру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поднимать самооценку ребёнка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дружба с другими детьми</a:t>
            </a:r>
          </a:p>
        </p:txBody>
      </p:sp>
      <p:pic>
        <p:nvPicPr>
          <p:cNvPr id="7" name="Picture 4" descr="ANd9GcQFNxUYt4M9WTwKP-KrMlA9g-jf8Z_skxBPnr9AZDP_igoPFamYF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060848"/>
            <a:ext cx="1624446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шансы стать зависимым 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уменьшаются, если: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семье присутствует атмосфера дружелюбия, покоя, комфорта и доверия;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ребёнка разносторонние интересы и увлечения;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ребёнок умеет налаживать позитивные отношения с окружающими;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ребёнок умеет ставить перед собой хотя бы самые маленькие цели</a:t>
            </a:r>
          </a:p>
        </p:txBody>
      </p:sp>
      <p:pic>
        <p:nvPicPr>
          <p:cNvPr id="7" name="Picture 6" descr="1333309827_family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04664"/>
            <a:ext cx="2220912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42617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Профилактика зависимости от компьютерных игр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229600" cy="511256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Важен личный пример родителей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ребенка должно быть увлечение, хобби, не связанное с компьютером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Поддерживайте общение ребенка со сверстниками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должно быть спланировано так, чтобы не оставалось свободной минуты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Используйте компьютер как награду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Важно четко контролировать те игры, в которые играет ребенок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Установите специальные сетевые фильтры и специализированное программное обеспечение для контроля</a:t>
            </a:r>
          </a:p>
        </p:txBody>
      </p:sp>
      <p:pic>
        <p:nvPicPr>
          <p:cNvPr id="7" name="Picture 5" descr="edd10499-b07e-43b1-9bc4-2a5a441fb5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16632"/>
            <a:ext cx="1172121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pic>
        <p:nvPicPr>
          <p:cNvPr id="20484" name="Picture 4" descr="ÐÐ°ÑÑÐ¸Ð½ÐºÐ¸ Ð¿Ð¾ Ð·Ð°Ð¿ÑÐ¾ÑÑ Ð´ÐµÑÐ¸ Ð¾Ð½Ð»Ð°Ð¹Ð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37511" cy="5561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15616" y="620688"/>
            <a:ext cx="71105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Опасность не в том, что компьютер однажды начнет мыслить, как человек, а в том, что человек однажды начнет мыслить, как компьютер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8313" y="5286375"/>
            <a:ext cx="4103687" cy="10953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Сидни Дж. Харрис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476672"/>
            <a:ext cx="66247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Book Antiqua" pitchFamily="18" charset="0"/>
              </a:rPr>
              <a:t>Интернет можно использовать в мирных, познавательных и в творческих целях. Главное – ребенка увлечь!</a:t>
            </a:r>
            <a:endParaRPr lang="ru-RU" sz="4000" dirty="0">
              <a:solidFill>
                <a:srgbClr val="7030A0"/>
              </a:solidFill>
              <a:latin typeface="Book Antiqua" pitchFamily="18" charset="0"/>
            </a:endParaRPr>
          </a:p>
        </p:txBody>
      </p:sp>
      <p:pic>
        <p:nvPicPr>
          <p:cNvPr id="6" name="Picture 4" descr="intern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17032"/>
            <a:ext cx="2790825" cy="279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1412776"/>
            <a:ext cx="71287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GungsuhChe" pitchFamily="49" charset="-127"/>
                <a:ea typeface="GungsuhChe" pitchFamily="49" charset="-127"/>
              </a:rPr>
              <a:t>Благодарю за внимание!</a:t>
            </a:r>
            <a:endParaRPr lang="ru-RU" sz="5400" b="1" dirty="0">
              <a:ln>
                <a:solidFill>
                  <a:srgbClr val="C0000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latin typeface="GungsuhChe" pitchFamily="49" charset="-127"/>
              <a:ea typeface="Gungsuh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Можно ли заболеть Интернетом?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06500" y="1951831"/>
            <a:ext cx="6731000" cy="3822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Рассмотрим особенности Интернета, которые могут вызывать полярные психологические последствия.</a:t>
            </a:r>
            <a:endParaRPr lang="ru-RU" sz="3200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00212"/>
            <a:ext cx="8229600" cy="5157788"/>
          </a:xfrm>
        </p:spPr>
        <p:txBody>
          <a:bodyPr>
            <a:normAutofit fontScale="92500" lnSpcReduction="20000"/>
          </a:bodyPr>
          <a:lstStyle/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ru-RU" sz="2400" b="1" dirty="0">
                <a:solidFill>
                  <a:srgbClr val="CC6600"/>
                </a:solidFill>
                <a:latin typeface="Times New Roman" pitchFamily="18" charset="0"/>
              </a:rPr>
              <a:t>Интернет прост</a:t>
            </a:r>
            <a:r>
              <a:rPr lang="ru-RU" sz="2400" dirty="0">
                <a:latin typeface="Times New Roman" pitchFamily="18" charset="0"/>
              </a:rPr>
              <a:t>. Его использование доступно для детей младших классов. 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ru-RU" sz="2400" b="1" dirty="0">
                <a:solidFill>
                  <a:srgbClr val="CC6600"/>
                </a:solidFill>
                <a:latin typeface="Times New Roman" pitchFamily="18" charset="0"/>
              </a:rPr>
              <a:t>Интернет современен и доступен</a:t>
            </a:r>
            <a:r>
              <a:rPr lang="ru-RU" sz="2400" dirty="0" smtClean="0">
                <a:solidFill>
                  <a:srgbClr val="CC6600"/>
                </a:solidFill>
                <a:latin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</a:endParaRP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ru-RU" sz="2400" b="1" dirty="0">
                <a:solidFill>
                  <a:srgbClr val="CD6E05"/>
                </a:solidFill>
                <a:latin typeface="Times New Roman" pitchFamily="18" charset="0"/>
              </a:rPr>
              <a:t>Интернет безличен. </a:t>
            </a:r>
            <a:r>
              <a:rPr lang="ru-RU" sz="2400" dirty="0">
                <a:latin typeface="Times New Roman" pitchFamily="18" charset="0"/>
              </a:rPr>
              <a:t>У пользователя  есть возможность отыграть сценарий, который невозможно реализовать в жизни. 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ru-RU" sz="2400" b="1" dirty="0">
                <a:solidFill>
                  <a:srgbClr val="CC6600"/>
                </a:solidFill>
                <a:latin typeface="Times New Roman" pitchFamily="18" charset="0"/>
              </a:rPr>
              <a:t>Интернет как фактор дополнительной мотивации</a:t>
            </a:r>
            <a:r>
              <a:rPr lang="ru-RU" sz="2400" dirty="0">
                <a:latin typeface="Times New Roman" pitchFamily="18" charset="0"/>
              </a:rPr>
              <a:t>. Поиск и нахождение информации, подчас уникальной, позволяет ученику углубляться в предмет. Однако часто возникает "эффект потока", когда поиск информации превращается в самоцель.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Вызывает </a:t>
            </a:r>
            <a:r>
              <a:rPr lang="ru-RU" sz="2400" b="1" dirty="0" err="1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трансовое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состояние.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CD6E05"/>
                </a:solidFill>
                <a:latin typeface="Times New Roman" pitchFamily="18" charset="0"/>
              </a:rPr>
              <a:t>5.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6600"/>
                </a:solidFill>
                <a:latin typeface="Times New Roman" pitchFamily="18" charset="0"/>
              </a:rPr>
              <a:t>Интернет обширен.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Интернет - это среда, в которой нет границ (национальных, социальных, географических). Учащийся сталкивается с разнообразнейшими фактами и мнениями.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CD6E05"/>
                </a:solidFill>
                <a:latin typeface="Times New Roman" pitchFamily="18" charset="0"/>
              </a:rPr>
              <a:t>6.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6600"/>
                </a:solidFill>
                <a:latin typeface="Times New Roman" pitchFamily="18" charset="0"/>
              </a:rPr>
              <a:t>Интернет безопасен.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Общение не несет в себе агрессивного невербального компонента. Они конечно же присутствуют, но на многих сайтах с этим успешно справляются.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CD6E05"/>
                </a:solidFill>
                <a:latin typeface="Times New Roman" pitchFamily="18" charset="0"/>
              </a:rPr>
              <a:t>7.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6600"/>
                </a:solidFill>
                <a:latin typeface="Times New Roman" pitchFamily="18" charset="0"/>
              </a:rPr>
              <a:t>В Интернет нет централизованной цензуры</a:t>
            </a:r>
            <a:r>
              <a:rPr lang="ru-RU" sz="2400" b="1" dirty="0" smtClean="0">
                <a:latin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</a:rPr>
              <a:t>можно написать то, что хочется, </a:t>
            </a:r>
            <a:r>
              <a:rPr lang="ru-RU" sz="2400" b="1" dirty="0" smtClean="0">
                <a:solidFill>
                  <a:srgbClr val="CC6600"/>
                </a:solidFill>
                <a:latin typeface="Times New Roman" pitchFamily="18" charset="0"/>
              </a:rPr>
              <a:t>высказать свое мнение</a:t>
            </a:r>
            <a:r>
              <a:rPr lang="ru-RU" sz="2400" dirty="0" smtClean="0">
                <a:latin typeface="Times New Roman" pitchFamily="18" charset="0"/>
              </a:rPr>
              <a:t>. Это позволяет чувствовать себя интересным для других, компетентным. Ребенок или взрослый всегда может найти тот круг общения, в котором он будет выглядеть именно так. </a:t>
            </a:r>
          </a:p>
          <a:p>
            <a:pPr marL="381000" indent="-381000">
              <a:lnSpc>
                <a:spcPct val="80000"/>
              </a:lnSpc>
              <a:buFontTx/>
              <a:buNone/>
            </a:pP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</a:rPr>
              <a:t>Проблема </a:t>
            </a:r>
            <a:r>
              <a:rPr lang="ru-RU" sz="2800" b="1" dirty="0" err="1">
                <a:latin typeface="Times New Roman" pitchFamily="18" charset="0"/>
              </a:rPr>
              <a:t>Интернет-зависимости</a:t>
            </a:r>
            <a:r>
              <a:rPr lang="ru-RU" sz="2800" b="1" dirty="0">
                <a:latin typeface="Times New Roman" pitchFamily="18" charset="0"/>
              </a:rPr>
              <a:t> выявилась с возрастанием популярности сети Интернет.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</a:rPr>
              <a:t>Психиатры же усматривают схожесть такой зависимости с чрезмерным увлечением азартными играми.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</a:rPr>
              <a:t>Разумеется, возможны как положительные, так и отрицательные психологические последствия появления Интернет для образовательной среды в школе. </a:t>
            </a:r>
          </a:p>
        </p:txBody>
      </p:sp>
      <p:pic>
        <p:nvPicPr>
          <p:cNvPr id="6" name="Picture 5" descr="book099-12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560" y="4005064"/>
            <a:ext cx="1941513" cy="1930400"/>
          </a:xfrm>
          <a:noFill/>
          <a:ln/>
        </p:spPr>
      </p:pic>
      <p:pic>
        <p:nvPicPr>
          <p:cNvPr id="7" name="Picture 4" descr="ANd9GcQ437ckMHfAN1gQGPt0qsBKuhXcU7BhPGr-EOJOXioEUhLssHxJ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77072"/>
            <a:ext cx="3037135" cy="22672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539552" y="260648"/>
            <a:ext cx="8136904" cy="64807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just">
              <a:spcAft>
                <a:spcPts val="0"/>
              </a:spcAft>
              <a:buNone/>
            </a:pP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Зависимость</a:t>
            </a:r>
            <a:r>
              <a:rPr lang="ru-RU" sz="2400" i="1" u="sng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медицинском смысле определяется как навязчивая потребность в приеме привычного вещества, сопровождающаяся ростом толерантности и выраженными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симптомами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Рост толерантности означает привыкание ко всё большим и большим дозам.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Интернет-зависимост</a:t>
            </a:r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</a:rPr>
              <a:t>ь</a:t>
            </a:r>
            <a:r>
              <a:rPr lang="ru-RU" sz="2400" dirty="0" smtClean="0">
                <a:solidFill>
                  <a:srgbClr val="CC0000"/>
                </a:solidFill>
                <a:latin typeface="Times New Roman" pitchFamily="18" charset="0"/>
              </a:rPr>
              <a:t> - это «</a:t>
            </a:r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</a:rPr>
              <a:t>навязчивое желание выйти в Интернет</a:t>
            </a:r>
            <a:r>
              <a:rPr lang="ru-RU" sz="2400" dirty="0" smtClean="0">
                <a:solidFill>
                  <a:srgbClr val="CC0000"/>
                </a:solidFill>
                <a:latin typeface="Times New Roman" pitchFamily="18" charset="0"/>
              </a:rPr>
              <a:t>, находясь </a:t>
            </a:r>
            <a:r>
              <a:rPr lang="ru-RU" sz="2400" dirty="0" err="1" smtClean="0">
                <a:solidFill>
                  <a:srgbClr val="CC0000"/>
                </a:solidFill>
                <a:latin typeface="Times New Roman" pitchFamily="18" charset="0"/>
              </a:rPr>
              <a:t>off-line</a:t>
            </a:r>
            <a:r>
              <a:rPr lang="ru-RU" sz="2400" dirty="0" smtClean="0">
                <a:solidFill>
                  <a:srgbClr val="CC0000"/>
                </a:solidFill>
                <a:latin typeface="Times New Roman" pitchFamily="18" charset="0"/>
              </a:rPr>
              <a:t>, и </a:t>
            </a:r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</a:rPr>
              <a:t>неспособность выйти из Интернет</a:t>
            </a:r>
            <a:r>
              <a:rPr lang="ru-RU" sz="2400" dirty="0" smtClean="0">
                <a:solidFill>
                  <a:srgbClr val="CC0000"/>
                </a:solidFill>
                <a:latin typeface="Times New Roman" pitchFamily="18" charset="0"/>
              </a:rPr>
              <a:t>, будучи </a:t>
            </a:r>
            <a:r>
              <a:rPr lang="ru-RU" sz="2400" dirty="0" err="1" smtClean="0">
                <a:solidFill>
                  <a:srgbClr val="CC0000"/>
                </a:solidFill>
                <a:latin typeface="Times New Roman" pitchFamily="18" charset="0"/>
              </a:rPr>
              <a:t>on-line</a:t>
            </a:r>
            <a:r>
              <a:rPr lang="ru-RU" sz="2400" dirty="0" smtClean="0">
                <a:solidFill>
                  <a:srgbClr val="CC0000"/>
                </a:solidFill>
                <a:latin typeface="Times New Roman" pitchFamily="18" charset="0"/>
              </a:rPr>
              <a:t>».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933056"/>
            <a:ext cx="3347864" cy="2321186"/>
          </a:xfrm>
          <a:prstGeom prst="rect">
            <a:avLst/>
          </a:prstGeom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427984" y="3645024"/>
            <a:ext cx="3671888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effectLst/>
                <a:latin typeface="Times New Roman" pitchFamily="18" charset="0"/>
              </a:rPr>
              <a:t>Под </a:t>
            </a:r>
            <a:r>
              <a:rPr lang="ru-RU" sz="2000" b="1" dirty="0" err="1">
                <a:effectLst/>
                <a:latin typeface="Times New Roman" pitchFamily="18" charset="0"/>
              </a:rPr>
              <a:t>on-line</a:t>
            </a:r>
            <a:r>
              <a:rPr lang="ru-RU" sz="2000" b="1" dirty="0">
                <a:effectLst/>
                <a:latin typeface="Times New Roman" pitchFamily="18" charset="0"/>
              </a:rPr>
              <a:t> понимается общение в сети в реальном времени, </a:t>
            </a:r>
            <a:r>
              <a:rPr lang="ru-RU" sz="2000" b="1" dirty="0" err="1">
                <a:effectLst/>
                <a:latin typeface="Times New Roman" pitchFamily="18" charset="0"/>
              </a:rPr>
              <a:t>off-line</a:t>
            </a:r>
            <a:r>
              <a:rPr lang="ru-RU" sz="2000" b="1" dirty="0">
                <a:effectLst/>
                <a:latin typeface="Times New Roman" pitchFamily="18" charset="0"/>
              </a:rPr>
              <a:t> - общение через почтовый ящик, </a:t>
            </a:r>
          </a:p>
          <a:p>
            <a:r>
              <a:rPr lang="ru-RU" sz="2000" b="1" dirty="0">
                <a:effectLst/>
                <a:latin typeface="Times New Roman" pitchFamily="18" charset="0"/>
              </a:rPr>
              <a:t>когда непосредственный собеседник отсутствует в данный момент времени.</a:t>
            </a:r>
          </a:p>
        </p:txBody>
      </p:sp>
      <p:sp>
        <p:nvSpPr>
          <p:cNvPr id="8" name="Управляющая кнопка: фильм 7">
            <a:hlinkClick r:id="rId4" action="ppaction://hlinkfile" highlightClick="1"/>
          </p:cNvPr>
          <p:cNvSpPr/>
          <p:nvPr/>
        </p:nvSpPr>
        <p:spPr>
          <a:xfrm>
            <a:off x="8100392" y="5589240"/>
            <a:ext cx="504056" cy="36004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359024" y="0"/>
            <a:ext cx="8784976" cy="6741368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45720" indent="0" algn="ctr">
              <a:buNone/>
            </a:pPr>
            <a:endParaRPr lang="ru-RU" sz="4600" b="1" u="sng" dirty="0" smtClean="0">
              <a:solidFill>
                <a:schemeClr val="accent6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45720" indent="0" algn="ctr">
              <a:buNone/>
            </a:pPr>
            <a:r>
              <a:rPr lang="ru-RU" sz="4600" b="1" u="sng" dirty="0" smtClean="0">
                <a:solidFill>
                  <a:schemeClr val="accent6"/>
                </a:solidFill>
                <a:latin typeface="Arial" pitchFamily="34" charset="0"/>
                <a:ea typeface="Times New Roman"/>
                <a:cs typeface="Arial" pitchFamily="34" charset="0"/>
              </a:rPr>
              <a:t>5 </a:t>
            </a:r>
            <a:r>
              <a:rPr lang="ru-RU" sz="4600" b="1" u="sng" dirty="0">
                <a:solidFill>
                  <a:schemeClr val="accent6"/>
                </a:solidFill>
                <a:latin typeface="Arial" pitchFamily="34" charset="0"/>
                <a:ea typeface="Times New Roman"/>
                <a:cs typeface="Arial" pitchFamily="34" charset="0"/>
              </a:rPr>
              <a:t>типов Интернет-зависимости</a:t>
            </a:r>
            <a:r>
              <a:rPr lang="ru-RU" sz="4600" b="1" u="sng" dirty="0" smtClean="0">
                <a:solidFill>
                  <a:schemeClr val="accent6"/>
                </a:solidFill>
                <a:latin typeface="Arial" pitchFamily="34" charset="0"/>
                <a:ea typeface="Times New Roman"/>
                <a:cs typeface="Arial" pitchFamily="34" charset="0"/>
              </a:rPr>
              <a:t>:</a:t>
            </a:r>
          </a:p>
          <a:p>
            <a:pPr marL="45720" indent="0">
              <a:buNone/>
            </a:pPr>
            <a:endParaRPr lang="ru-RU" sz="3400" b="1" dirty="0">
              <a:solidFill>
                <a:schemeClr val="accent6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1.Бесконечный</a:t>
            </a:r>
            <a:r>
              <a:rPr lang="ru-RU" sz="3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веб-серфинг — постоянные «путешествия» по Интернету с целью поиска информации. </a:t>
            </a:r>
            <a:endParaRPr lang="ru-RU" sz="3400" dirty="0" smtClean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endParaRPr lang="ru-RU" sz="3400" dirty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2.Пристрастие</a:t>
            </a:r>
            <a:r>
              <a:rPr lang="ru-RU" sz="3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к виртуальному общению и виртуальным знакомствам, характеризуется большими объёмами переписки, постоянным участием в чатах, форумах, избыточностью знакомых и друзей из Интернета. </a:t>
            </a:r>
            <a:endParaRPr lang="ru-RU" sz="3400" dirty="0" smtClean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endParaRPr lang="ru-RU" sz="3400" dirty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3.Игровая </a:t>
            </a:r>
            <a:r>
              <a:rPr lang="ru-RU" sz="3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зависимость — навязчивое увлечение сетевыми играми. </a:t>
            </a:r>
            <a:endParaRPr lang="ru-RU" sz="3400" dirty="0" smtClean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endParaRPr lang="ru-RU" sz="3400" dirty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4.Навязчивая </a:t>
            </a:r>
            <a:r>
              <a:rPr lang="ru-RU" sz="3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финансовая потребность — игра по сети в азартные игры, ненужные покупки в интернет-магазинах. </a:t>
            </a:r>
            <a:r>
              <a:rPr lang="ru-RU" sz="3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endParaRPr lang="ru-RU" sz="3400" dirty="0">
              <a:solidFill>
                <a:srgbClr val="0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5.Киберсексуальная </a:t>
            </a:r>
            <a:r>
              <a:rPr lang="ru-RU" sz="3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зависимость — навязчивое влечение к посещению </a:t>
            </a:r>
            <a:r>
              <a:rPr lang="ru-RU" sz="3400" dirty="0" err="1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порносайтов</a:t>
            </a:r>
            <a:r>
              <a:rPr lang="ru-RU" sz="3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. </a:t>
            </a:r>
          </a:p>
          <a:p>
            <a:pPr marL="4572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pic>
        <p:nvPicPr>
          <p:cNvPr id="5" name="Picture 3" descr="Infograph3_narkoman_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608" y="260648"/>
            <a:ext cx="7272808" cy="6183724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" y="0"/>
            <a:ext cx="9135901" cy="6858000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251520" y="332656"/>
            <a:ext cx="8568952" cy="604867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3200" b="1" u="sng" dirty="0">
                <a:solidFill>
                  <a:schemeClr val="accent6"/>
                </a:solidFill>
                <a:latin typeface="Arial" pitchFamily="34" charset="0"/>
                <a:ea typeface="Times New Roman"/>
                <a:cs typeface="Arial" pitchFamily="34" charset="0"/>
              </a:rPr>
              <a:t>15 признаков Интернет -зависимости</a:t>
            </a:r>
            <a:r>
              <a:rPr lang="ru-RU" sz="3200" b="1" u="sng" dirty="0" smtClean="0">
                <a:solidFill>
                  <a:schemeClr val="accent6"/>
                </a:solidFill>
                <a:latin typeface="Arial" pitchFamily="34" charset="0"/>
                <a:ea typeface="Times New Roman"/>
                <a:cs typeface="Arial" pitchFamily="34" charset="0"/>
              </a:rPr>
              <a:t>: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1</a:t>
            </a: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. Ребёнок использует Интернет как средство от стресса.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2. Ребёнок часто теряет счёт времени, в то время как находится в Интернете.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3. Ребёнок жертвует сном за возможность провести больше времени в он-</a:t>
            </a:r>
            <a:r>
              <a:rPr lang="ru-RU" sz="2400" dirty="0" err="1">
                <a:latin typeface="Arial" pitchFamily="34" charset="0"/>
                <a:ea typeface="Times New Roman"/>
                <a:cs typeface="Arial" pitchFamily="34" charset="0"/>
              </a:rPr>
              <a:t>лайне</a:t>
            </a: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4. Ребёнок больше предпочитает тратить своё время на Интернет, а не на друзей или семью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5. Он или она лжёт членам семьи и друзьям о количестве проведённого времени в сети.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6. Ребёнок становится раздражительным, если ему не разрешают подключиться к Интернету.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7. Он или она потерял (а) интерес к тем занятиям, которые считал (а) приятным времяпрепровождением до получения доступа к Интернету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</a:p>
          <a:p>
            <a:pPr marL="45720" indent="0">
              <a:spcAft>
                <a:spcPts val="0"/>
              </a:spcAft>
              <a:buNone/>
            </a:pP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4572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1074</Words>
  <Application>Microsoft Office PowerPoint</Application>
  <PresentationFormat>Экран (4:3)</PresentationFormat>
  <Paragraphs>119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Можно ли заболеть Интернетом?</vt:lpstr>
      <vt:lpstr>Рассмотрим особенности Интернета, которые могут вызывать полярные психологические последствия.</vt:lpstr>
      <vt:lpstr>Слайд 5</vt:lpstr>
      <vt:lpstr>Слайд 6</vt:lpstr>
      <vt:lpstr>Слайд 7</vt:lpstr>
      <vt:lpstr>Слайд 8</vt:lpstr>
      <vt:lpstr>Слайд 9</vt:lpstr>
      <vt:lpstr>Слайд 10</vt:lpstr>
      <vt:lpstr>Признаки компьютерной зависимости у детей:</vt:lpstr>
      <vt:lpstr>Причины компьютерной зависимости:</vt:lpstr>
      <vt:lpstr>Нормы времени, которое можно сидеть за ПК:</vt:lpstr>
      <vt:lpstr>Результаты:</vt:lpstr>
      <vt:lpstr>Результаты диагностики  в Красноватрасской школе:</vt:lpstr>
      <vt:lpstr>Как уберечь ребенка от зависимости? </vt:lpstr>
      <vt:lpstr>шансы стать зависимым  уменьшаются, если:</vt:lpstr>
      <vt:lpstr>Профилактика зависимости от компьютерных игр 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14</cp:revision>
  <dcterms:created xsi:type="dcterms:W3CDTF">2018-10-18T14:29:50Z</dcterms:created>
  <dcterms:modified xsi:type="dcterms:W3CDTF">2018-10-19T10:03:39Z</dcterms:modified>
</cp:coreProperties>
</file>